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5"/>
  </p:notesMasterIdLst>
  <p:handoutMasterIdLst>
    <p:handoutMasterId r:id="rId26"/>
  </p:handoutMasterIdLst>
  <p:sldIdLst>
    <p:sldId id="292" r:id="rId5"/>
    <p:sldId id="294" r:id="rId6"/>
    <p:sldId id="291" r:id="rId7"/>
    <p:sldId id="764" r:id="rId8"/>
    <p:sldId id="766" r:id="rId9"/>
    <p:sldId id="765" r:id="rId10"/>
    <p:sldId id="767" r:id="rId11"/>
    <p:sldId id="763" r:id="rId12"/>
    <p:sldId id="768" r:id="rId13"/>
    <p:sldId id="769" r:id="rId14"/>
    <p:sldId id="770" r:id="rId15"/>
    <p:sldId id="771" r:id="rId16"/>
    <p:sldId id="772" r:id="rId17"/>
    <p:sldId id="773" r:id="rId18"/>
    <p:sldId id="774" r:id="rId19"/>
    <p:sldId id="775" r:id="rId20"/>
    <p:sldId id="776" r:id="rId21"/>
    <p:sldId id="777" r:id="rId22"/>
    <p:sldId id="778" r:id="rId23"/>
    <p:sldId id="293" r:id="rId2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B6"/>
    <a:srgbClr val="113F6F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6" autoAdjust="0"/>
    <p:restoredTop sz="94639" autoAdjust="0"/>
  </p:normalViewPr>
  <p:slideViewPr>
    <p:cSldViewPr snapToGrid="0">
      <p:cViewPr varScale="1">
        <p:scale>
          <a:sx n="112" d="100"/>
          <a:sy n="112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11/05/25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11/05/25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11/05/25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eg"/><Relationship Id="rId11" Type="http://schemas.openxmlformats.org/officeDocument/2006/relationships/image" Target="../media/image58.jpg"/><Relationship Id="rId5" Type="http://schemas.openxmlformats.org/officeDocument/2006/relationships/image" Target="../media/image53.jpeg"/><Relationship Id="rId10" Type="http://schemas.openxmlformats.org/officeDocument/2006/relationships/image" Target="../media/image23.jpeg"/><Relationship Id="rId4" Type="http://schemas.openxmlformats.org/officeDocument/2006/relationships/image" Target="../media/image52.jpeg"/><Relationship Id="rId9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8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6390" y="893317"/>
            <a:ext cx="6057900" cy="2535683"/>
          </a:xfrm>
        </p:spPr>
        <p:txBody>
          <a:bodyPr>
            <a:normAutofit/>
          </a:bodyPr>
          <a:lstStyle/>
          <a:p>
            <a:pPr algn="just"/>
            <a:r>
              <a:rPr lang="it-IT" sz="5400" dirty="0"/>
              <a:t>TRAINING IN HIGH VOLUME CENTERS OF EXCELLENCE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390" y="3954780"/>
            <a:ext cx="6332220" cy="2274570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rgbClr val="00ACB6"/>
                </a:solidFill>
              </a:rPr>
              <a:t>Dott.ssa Michela Campanelli</a:t>
            </a:r>
          </a:p>
          <a:p>
            <a:pPr algn="ctr"/>
            <a:endParaRPr lang="it-IT" sz="1400" b="1" dirty="0">
              <a:solidFill>
                <a:srgbClr val="00ACB6"/>
              </a:solidFill>
            </a:endParaRPr>
          </a:p>
          <a:p>
            <a:pPr algn="ctr" eaLnBrk="1" hangingPunct="1"/>
            <a:r>
              <a:rPr lang="it-IT" altLang="it-IT" sz="1200" b="1" dirty="0">
                <a:solidFill>
                  <a:srgbClr val="00ACB6"/>
                </a:solidFill>
              </a:rPr>
              <a:t>Maria Cecilia Hospital – Cotignola (Ra)</a:t>
            </a:r>
          </a:p>
          <a:p>
            <a:pPr algn="ctr" eaLnBrk="1" hangingPunct="1"/>
            <a:r>
              <a:rPr lang="it-IT" altLang="it-IT" sz="1200" b="1" dirty="0">
                <a:solidFill>
                  <a:srgbClr val="00ACB6"/>
                </a:solidFill>
              </a:rPr>
              <a:t>San </a:t>
            </a:r>
            <a:r>
              <a:rPr lang="it-IT" altLang="it-IT" sz="1200" b="1" dirty="0" err="1">
                <a:solidFill>
                  <a:srgbClr val="00ACB6"/>
                </a:solidFill>
              </a:rPr>
              <a:t>pier</a:t>
            </a:r>
            <a:r>
              <a:rPr lang="it-IT" altLang="it-IT" sz="1200" b="1" dirty="0">
                <a:solidFill>
                  <a:srgbClr val="00ACB6"/>
                </a:solidFill>
              </a:rPr>
              <a:t> </a:t>
            </a:r>
            <a:r>
              <a:rPr lang="it-IT" altLang="it-IT" sz="1200" b="1" dirty="0" err="1">
                <a:solidFill>
                  <a:srgbClr val="00ACB6"/>
                </a:solidFill>
              </a:rPr>
              <a:t>damiano</a:t>
            </a:r>
            <a:r>
              <a:rPr lang="it-IT" altLang="it-IT" sz="1200" b="1" dirty="0">
                <a:solidFill>
                  <a:srgbClr val="00ACB6"/>
                </a:solidFill>
              </a:rPr>
              <a:t> Hospital- Faenza (RA)</a:t>
            </a:r>
          </a:p>
          <a:p>
            <a:pPr algn="ctr" eaLnBrk="1" hangingPunct="1"/>
            <a:r>
              <a:rPr lang="it-IT" altLang="it-IT" sz="1200" b="1" dirty="0">
                <a:solidFill>
                  <a:srgbClr val="00ACB6"/>
                </a:solidFill>
              </a:rPr>
              <a:t>Istituto clinico </a:t>
            </a:r>
            <a:r>
              <a:rPr lang="it-IT" altLang="it-IT" sz="1200" b="1" dirty="0" err="1">
                <a:solidFill>
                  <a:srgbClr val="00ACB6"/>
                </a:solidFill>
              </a:rPr>
              <a:t>casal</a:t>
            </a:r>
            <a:r>
              <a:rPr lang="it-IT" altLang="it-IT" sz="1200" b="1" dirty="0">
                <a:solidFill>
                  <a:srgbClr val="00ACB6"/>
                </a:solidFill>
              </a:rPr>
              <a:t> </a:t>
            </a:r>
            <a:r>
              <a:rPr lang="it-IT" altLang="it-IT" sz="1200" b="1" dirty="0" err="1">
                <a:solidFill>
                  <a:srgbClr val="00ACB6"/>
                </a:solidFill>
              </a:rPr>
              <a:t>palocco</a:t>
            </a:r>
            <a:r>
              <a:rPr lang="it-IT" altLang="it-IT" sz="1200" b="1" dirty="0">
                <a:solidFill>
                  <a:srgbClr val="00ACB6"/>
                </a:solidFill>
              </a:rPr>
              <a:t>- Roma (RM)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B8D1FA-4D8A-7F4D-A811-9B0801B94ADA}"/>
              </a:ext>
            </a:extLst>
          </p:cNvPr>
          <p:cNvSpPr txBox="1">
            <a:spLocks/>
          </p:cNvSpPr>
          <p:nvPr/>
        </p:nvSpPr>
        <p:spPr>
          <a:xfrm>
            <a:off x="3592830" y="0"/>
            <a:ext cx="8229600" cy="957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altLang="it-IT"/>
              <a:t>Casistica 2024</a:t>
            </a:r>
            <a:endParaRPr lang="it-IT" alt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2585F2-942A-32D5-5D90-EA0203FA84D0}"/>
              </a:ext>
            </a:extLst>
          </p:cNvPr>
          <p:cNvSpPr txBox="1">
            <a:spLocks/>
          </p:cNvSpPr>
          <p:nvPr/>
        </p:nvSpPr>
        <p:spPr>
          <a:xfrm>
            <a:off x="480917" y="762953"/>
            <a:ext cx="6499860" cy="51689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>
                <a:solidFill>
                  <a:schemeClr val="tx1"/>
                </a:solidFill>
              </a:rPr>
              <a:t>MCH (Cotignola) </a:t>
            </a:r>
          </a:p>
          <a:p>
            <a:r>
              <a:rPr lang="it-IT" altLang="it-IT">
                <a:solidFill>
                  <a:schemeClr val="tx1"/>
                </a:solidFill>
              </a:rPr>
              <a:t>1 Gennaio- 31 dicembre: 882 interventi</a:t>
            </a:r>
          </a:p>
          <a:p>
            <a:r>
              <a:rPr lang="it-IT" altLang="it-IT">
                <a:solidFill>
                  <a:schemeClr val="tx1"/>
                </a:solidFill>
              </a:rPr>
              <a:t>SPDH (Faenza)</a:t>
            </a:r>
          </a:p>
          <a:p>
            <a:r>
              <a:rPr lang="it-IT" altLang="it-IT">
                <a:solidFill>
                  <a:schemeClr val="tx1"/>
                </a:solidFill>
              </a:rPr>
              <a:t>1 Gennaio- 31 dicembre: 367 interventi</a:t>
            </a:r>
          </a:p>
          <a:p>
            <a:r>
              <a:rPr lang="it-IT" altLang="it-IT">
                <a:solidFill>
                  <a:schemeClr val="tx1"/>
                </a:solidFill>
              </a:rPr>
              <a:t>San Carlo di Nancy (Roma)</a:t>
            </a:r>
          </a:p>
          <a:p>
            <a:r>
              <a:rPr lang="it-IT" altLang="it-IT">
                <a:solidFill>
                  <a:schemeClr val="tx1"/>
                </a:solidFill>
              </a:rPr>
              <a:t>1 Gennaio- 31 dicembre: 86 interventi</a:t>
            </a:r>
          </a:p>
          <a:p>
            <a:r>
              <a:rPr lang="it-IT" altLang="it-IT">
                <a:solidFill>
                  <a:schemeClr val="tx1"/>
                </a:solidFill>
              </a:rPr>
              <a:t>ICC (Roma)</a:t>
            </a:r>
          </a:p>
          <a:p>
            <a:r>
              <a:rPr lang="it-IT" altLang="it-IT">
                <a:solidFill>
                  <a:schemeClr val="tx1"/>
                </a:solidFill>
              </a:rPr>
              <a:t>13 settembre- 31 dicembre: 102 interventi</a:t>
            </a:r>
          </a:p>
          <a:p>
            <a:endParaRPr lang="it-IT" altLang="it-IT">
              <a:solidFill>
                <a:schemeClr val="tx1"/>
              </a:solidFill>
            </a:endParaRPr>
          </a:p>
          <a:p>
            <a:r>
              <a:rPr lang="it-IT" altLang="it-IT">
                <a:solidFill>
                  <a:schemeClr val="tx1"/>
                </a:solidFill>
              </a:rPr>
              <a:t>TOTALE (gennaio-dicembre): 1437</a:t>
            </a:r>
            <a:endParaRPr lang="it-IT" altLang="it-IT" dirty="0">
              <a:solidFill>
                <a:schemeClr val="tx1"/>
              </a:solidFill>
            </a:endParaRPr>
          </a:p>
        </p:txBody>
      </p:sp>
      <p:pic>
        <p:nvPicPr>
          <p:cNvPr id="4" name="Picture 4" descr="Botero o modigliani??">
            <a:extLst>
              <a:ext uri="{FF2B5EF4-FFF2-40B4-BE49-F238E27FC236}">
                <a16:creationId xmlns:a16="http://schemas.microsoft.com/office/drawing/2014/main" id="{36F0917E-C176-A007-993D-D16D142F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80" y="4850144"/>
            <a:ext cx="1366933" cy="97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BF8A460-34D8-C284-E2A9-BC23BFB2D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86" r="-1107" b="10896"/>
          <a:stretch/>
        </p:blipFill>
        <p:spPr>
          <a:xfrm>
            <a:off x="7329403" y="160020"/>
            <a:ext cx="2047641" cy="34518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19A816A-348D-A474-F557-3F4B01FE0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56" y="3817620"/>
            <a:ext cx="2818977" cy="21142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FFCE95D-AE5C-D200-8E24-BCD14EA52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228" y="926147"/>
            <a:ext cx="1977202" cy="18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37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5">
            <a:extLst>
              <a:ext uri="{FF2B5EF4-FFF2-40B4-BE49-F238E27FC236}">
                <a16:creationId xmlns:a16="http://schemas.microsoft.com/office/drawing/2014/main" id="{D53B01DC-33AA-A05D-D54E-63C12E338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" y="299721"/>
            <a:ext cx="91551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300" dirty="0">
                <a:latin typeface="Arial" panose="020B0604020202020204" pitchFamily="34" charset="0"/>
              </a:rPr>
              <a:t>Il Giovane Chirurgo e la Chirurgia </a:t>
            </a:r>
            <a:r>
              <a:rPr lang="it-IT" altLang="it-IT" sz="3300" dirty="0" err="1">
                <a:latin typeface="Arial" panose="020B0604020202020204" pitchFamily="34" charset="0"/>
              </a:rPr>
              <a:t>Bariatrica</a:t>
            </a:r>
            <a:endParaRPr lang="it-IT" altLang="it-IT" sz="3300" dirty="0"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C30CA3-B157-2250-3ECA-8E19A6BB4C36}"/>
              </a:ext>
            </a:extLst>
          </p:cNvPr>
          <p:cNvSpPr txBox="1"/>
          <p:nvPr/>
        </p:nvSpPr>
        <p:spPr>
          <a:xfrm>
            <a:off x="360045" y="1863408"/>
            <a:ext cx="5378450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100" b="1" dirty="0">
                <a:solidFill>
                  <a:srgbClr val="FF0000"/>
                </a:solidFill>
              </a:rPr>
              <a:t>Diventa necessario sviluppare programmi di formazione con percorsi dedicati, organizzati in Centri ad alto volume al fine di migliorare la formazione del giovane chirurgo, presente e futuro di questa chirurgia, puntando poi alla ricerca della standardizzazione degli interventi durante l’attività dei singoli discenti nella pratica quotidiana</a:t>
            </a:r>
          </a:p>
        </p:txBody>
      </p:sp>
      <p:pic>
        <p:nvPicPr>
          <p:cNvPr id="4" name="Immagine 4" descr="Immagine che contiene stanza, stanza d'ospedale, Attrezzature mediche, medico&#10;&#10;Descrizione generata automaticamente">
            <a:extLst>
              <a:ext uri="{FF2B5EF4-FFF2-40B4-BE49-F238E27FC236}">
                <a16:creationId xmlns:a16="http://schemas.microsoft.com/office/drawing/2014/main" id="{69A6B9EE-251D-C724-B181-8F5D8B78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921069"/>
            <a:ext cx="2068599" cy="275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678D949-418B-0AA8-77DB-7584B6ED3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595" y="299721"/>
            <a:ext cx="1356360" cy="18084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B7C0ABD-0A4E-8AF4-99A3-5F717005D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80" y="1170624"/>
            <a:ext cx="1918334" cy="25577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CDC4A20-C017-2BC6-DEB0-5EB95E071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14" y="3862527"/>
            <a:ext cx="1584007" cy="211200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07BD0CE-180E-C1C5-C39F-C59038AB2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89070"/>
            <a:ext cx="2647288" cy="19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6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C6C0EA30-5102-6679-EFD2-F4107DC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746" y="87849"/>
            <a:ext cx="4227512" cy="341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Da un’idea del Prof Paolo Gentileschi e della SICOB nascono i Corsi intensivi FULL-IMMERSION Chirurgia </a:t>
            </a:r>
            <a:r>
              <a:rPr lang="it-IT" altLang="it-IT" sz="2400" dirty="0" err="1">
                <a:latin typeface="Arial" panose="020B0604020202020204" pitchFamily="34" charset="0"/>
              </a:rPr>
              <a:t>Bariatrica</a:t>
            </a:r>
            <a:r>
              <a:rPr lang="it-IT" altLang="it-IT" sz="2400" dirty="0">
                <a:latin typeface="Arial" panose="020B0604020202020204" pitchFamily="34" charset="0"/>
              </a:rPr>
              <a:t> Laparoscopica rivolti allo specializzando in Chirurgia Generale interessato alla Chirurgia </a:t>
            </a:r>
            <a:r>
              <a:rPr lang="it-IT" altLang="it-IT" sz="2400" dirty="0" err="1">
                <a:latin typeface="Arial" panose="020B0604020202020204" pitchFamily="34" charset="0"/>
              </a:rPr>
              <a:t>Bariatrica</a:t>
            </a:r>
            <a:endParaRPr lang="it-IT" altLang="it-IT" sz="2400" dirty="0">
              <a:latin typeface="Arial" panose="020B0604020202020204" pitchFamily="34" charset="0"/>
            </a:endParaRP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246F52F5-F8D1-792E-C2F7-42502AB8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6528" r="7677" b="4149"/>
          <a:stretch>
            <a:fillRect/>
          </a:stretch>
        </p:blipFill>
        <p:spPr bwMode="auto">
          <a:xfrm>
            <a:off x="6905942" y="246381"/>
            <a:ext cx="4465638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4" descr="Immagine che contiene persona, bottiglia, interno, bevanda&#10;&#10;Descrizione generata automaticamente">
            <a:extLst>
              <a:ext uri="{FF2B5EF4-FFF2-40B4-BE49-F238E27FC236}">
                <a16:creationId xmlns:a16="http://schemas.microsoft.com/office/drawing/2014/main" id="{86A5912E-6674-A761-69E7-EF0E7156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60" y="3642679"/>
            <a:ext cx="3174153" cy="238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280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930F84-FC9C-900B-A530-1255ADA0FD8B}"/>
              </a:ext>
            </a:extLst>
          </p:cNvPr>
          <p:cNvSpPr txBox="1"/>
          <p:nvPr/>
        </p:nvSpPr>
        <p:spPr>
          <a:xfrm>
            <a:off x="1745933" y="185906"/>
            <a:ext cx="60979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Vantaggi</a:t>
            </a:r>
            <a:endParaRPr lang="it-IT" sz="4400" b="1" dirty="0"/>
          </a:p>
        </p:txBody>
      </p:sp>
      <p:sp>
        <p:nvSpPr>
          <p:cNvPr id="4" name="CasellaDiTesto 15">
            <a:extLst>
              <a:ext uri="{FF2B5EF4-FFF2-40B4-BE49-F238E27FC236}">
                <a16:creationId xmlns:a16="http://schemas.microsoft.com/office/drawing/2014/main" id="{AF83749A-491F-83F0-FABF-93B9B7459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4" y="1196658"/>
            <a:ext cx="3692525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Il centro ad alto volume viene scelto per la diversità delle procedure eseguite, per il numero di interventi chirurgici primari e di revisione e per il pool di pazienti con condizioni più complesse che vi fanno riferimento.</a:t>
            </a:r>
          </a:p>
        </p:txBody>
      </p:sp>
      <p:pic>
        <p:nvPicPr>
          <p:cNvPr id="5" name="Immagine 17">
            <a:extLst>
              <a:ext uri="{FF2B5EF4-FFF2-40B4-BE49-F238E27FC236}">
                <a16:creationId xmlns:a16="http://schemas.microsoft.com/office/drawing/2014/main" id="{C7EB8894-C345-F6D2-1AE8-1414C7EC0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49" y="1162368"/>
            <a:ext cx="5697593" cy="312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18">
            <a:extLst>
              <a:ext uri="{FF2B5EF4-FFF2-40B4-BE49-F238E27FC236}">
                <a16:creationId xmlns:a16="http://schemas.microsoft.com/office/drawing/2014/main" id="{101743A8-F542-DCFE-5F73-A39168BA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018" y="4700291"/>
            <a:ext cx="419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 dirty="0">
                <a:latin typeface="Arial" panose="020B0604020202020204" pitchFamily="34" charset="0"/>
              </a:rPr>
              <a:t>Maria Cecilia Hospital (Cotignola, RA)</a:t>
            </a:r>
          </a:p>
        </p:txBody>
      </p:sp>
      <p:pic>
        <p:nvPicPr>
          <p:cNvPr id="7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683C11C5-5E20-369A-116A-72DAD343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3429000"/>
            <a:ext cx="317341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239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7">
            <a:extLst>
              <a:ext uri="{FF2B5EF4-FFF2-40B4-BE49-F238E27FC236}">
                <a16:creationId xmlns:a16="http://schemas.microsoft.com/office/drawing/2014/main" id="{82B52CF1-58DE-BC0C-D4D5-374AA2CF2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203" y="665481"/>
            <a:ext cx="91551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300" dirty="0">
                <a:solidFill>
                  <a:srgbClr val="FF0000"/>
                </a:solidFill>
                <a:latin typeface="Arial" panose="020B0604020202020204" pitchFamily="34" charset="0"/>
              </a:rPr>
              <a:t>Il Giovane Chirurgo e la Chirurgia </a:t>
            </a:r>
            <a:r>
              <a:rPr lang="it-IT" altLang="it-IT" sz="3300" dirty="0" err="1">
                <a:solidFill>
                  <a:srgbClr val="FF0000"/>
                </a:solidFill>
                <a:latin typeface="Arial" panose="020B0604020202020204" pitchFamily="34" charset="0"/>
              </a:rPr>
              <a:t>Bariatrica</a:t>
            </a:r>
            <a:endParaRPr lang="it-IT" altLang="it-IT" sz="3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5B8108-6A36-6ECD-7DDD-2998C63FBCE9}"/>
              </a:ext>
            </a:extLst>
          </p:cNvPr>
          <p:cNvSpPr txBox="1">
            <a:spLocks/>
          </p:cNvSpPr>
          <p:nvPr/>
        </p:nvSpPr>
        <p:spPr>
          <a:xfrm>
            <a:off x="1746886" y="2077085"/>
            <a:ext cx="4970463" cy="32639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/>
              <a:t>Durata del corso: 6 giorni (Lunedì-Sabato)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Numero di interventi chirurgici settimanali: Circa 40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Live surgery: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dirty="0"/>
              <a:t>Il discente fa parte dell’equipe operatoria ed effettua attività di reparto </a:t>
            </a: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B16D3526-486A-9AAF-57A8-F5B6CCA2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/>
          <a:stretch>
            <a:fillRect/>
          </a:stretch>
        </p:blipFill>
        <p:spPr bwMode="auto">
          <a:xfrm>
            <a:off x="7258050" y="1794510"/>
            <a:ext cx="3581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09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7">
            <a:extLst>
              <a:ext uri="{FF2B5EF4-FFF2-40B4-BE49-F238E27FC236}">
                <a16:creationId xmlns:a16="http://schemas.microsoft.com/office/drawing/2014/main" id="{8FF3AF65-AC2C-34ED-92E4-83D867DF1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525464"/>
            <a:ext cx="91551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300" dirty="0">
                <a:solidFill>
                  <a:srgbClr val="FF0000"/>
                </a:solidFill>
                <a:latin typeface="Arial" panose="020B0604020202020204" pitchFamily="34" charset="0"/>
              </a:rPr>
              <a:t>CORSI FULL-IMMERSION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E67E4D43-CD27-364E-CDAA-B53EDF98F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889" y="2076449"/>
            <a:ext cx="1963738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500">
                <a:latin typeface="Arial" panose="020B0604020202020204" pitchFamily="34" charset="0"/>
              </a:rPr>
              <a:t>Fino ad oggi i partecipanti sono stati </a:t>
            </a:r>
            <a:r>
              <a:rPr lang="it-IT" altLang="it-IT" sz="1500">
                <a:solidFill>
                  <a:srgbClr val="FF0000"/>
                </a:solidFill>
                <a:latin typeface="Arial" panose="020B0604020202020204" pitchFamily="34" charset="0"/>
              </a:rPr>
              <a:t>36</a:t>
            </a:r>
            <a:r>
              <a:rPr lang="it-IT" altLang="it-IT" sz="1500">
                <a:latin typeface="Arial" panose="020B0604020202020204" pitchFamily="34" charset="0"/>
              </a:rPr>
              <a:t> da Gennaio 2024  tra specializzandi (2°-5° anno di specializzazione in Chirurgia generale) e Neospecialisti provenienti da tutta Italia</a:t>
            </a:r>
          </a:p>
        </p:txBody>
      </p:sp>
      <p:pic>
        <p:nvPicPr>
          <p:cNvPr id="4" name="Immagine 32">
            <a:extLst>
              <a:ext uri="{FF2B5EF4-FFF2-40B4-BE49-F238E27FC236}">
                <a16:creationId xmlns:a16="http://schemas.microsoft.com/office/drawing/2014/main" id="{46DADF83-455E-098B-870C-530A7D5D4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r="27576"/>
          <a:stretch>
            <a:fillRect/>
          </a:stretch>
        </p:blipFill>
        <p:spPr bwMode="auto">
          <a:xfrm rot="5400000">
            <a:off x="3384550" y="1857375"/>
            <a:ext cx="3667125" cy="3143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33">
            <a:extLst>
              <a:ext uri="{FF2B5EF4-FFF2-40B4-BE49-F238E27FC236}">
                <a16:creationId xmlns:a16="http://schemas.microsoft.com/office/drawing/2014/main" id="{760235C1-329E-43C3-4C04-46DF605C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25146"/>
          <a:stretch>
            <a:fillRect/>
          </a:stretch>
        </p:blipFill>
        <p:spPr bwMode="auto">
          <a:xfrm>
            <a:off x="6939598" y="1595437"/>
            <a:ext cx="3454400" cy="3667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85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E70546BF-6FA2-6134-D8D6-A2C140A36855}"/>
              </a:ext>
            </a:extLst>
          </p:cNvPr>
          <p:cNvSpPr txBox="1">
            <a:spLocks/>
          </p:cNvSpPr>
          <p:nvPr/>
        </p:nvSpPr>
        <p:spPr>
          <a:xfrm>
            <a:off x="266700" y="225424"/>
            <a:ext cx="6877050" cy="3203576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85000" lnSpcReduction="2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altLang="it-IT" sz="1800"/>
              <a:t>GASTROPLASTICA ENDOSCOPICA</a:t>
            </a:r>
          </a:p>
          <a:p>
            <a:pPr>
              <a:defRPr/>
            </a:pPr>
            <a:r>
              <a:rPr lang="it-IT" altLang="it-IT" sz="1800"/>
              <a:t>SLEEVE GASTRECTOMY LPS</a:t>
            </a:r>
          </a:p>
          <a:p>
            <a:pPr>
              <a:defRPr/>
            </a:pPr>
            <a:r>
              <a:rPr lang="it-IT" altLang="it-IT" sz="1800"/>
              <a:t>OAGB LPS</a:t>
            </a:r>
          </a:p>
          <a:p>
            <a:pPr>
              <a:defRPr/>
            </a:pPr>
            <a:r>
              <a:rPr lang="it-IT" altLang="it-IT" sz="1800"/>
              <a:t>RYGB LPS</a:t>
            </a:r>
          </a:p>
          <a:p>
            <a:pPr>
              <a:defRPr/>
            </a:pPr>
            <a:r>
              <a:rPr lang="it-IT" altLang="it-IT" sz="1800"/>
              <a:t>SADI-S LPS, SAJI, DUODENOILEOSTOMIA MAGNETICA</a:t>
            </a:r>
          </a:p>
          <a:p>
            <a:pPr>
              <a:defRPr/>
            </a:pPr>
            <a:r>
              <a:rPr lang="it-IT" altLang="it-IT" sz="1800"/>
              <a:t>REVISIONI DI SG, OAGB, RYGB, BPD, GPV sec MCLEAN…</a:t>
            </a:r>
          </a:p>
          <a:p>
            <a:pPr>
              <a:defRPr/>
            </a:pPr>
            <a:r>
              <a:rPr lang="it-IT" altLang="it-IT" sz="1800"/>
              <a:t>Revisione LAGB(Laparoscopic Adjustable Gastric Banding)</a:t>
            </a:r>
          </a:p>
          <a:p>
            <a:pPr>
              <a:defRPr/>
            </a:pPr>
            <a:r>
              <a:rPr lang="it-IT" altLang="it-IT" sz="1800"/>
              <a:t>BARICLIP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altLang="it-IT" sz="1800"/>
              <a:t> </a:t>
            </a:r>
          </a:p>
          <a:p>
            <a:pPr>
              <a:defRPr/>
            </a:pPr>
            <a:endParaRPr lang="it-IT" altLang="it-IT" sz="1800" dirty="0"/>
          </a:p>
        </p:txBody>
      </p:sp>
      <p:pic>
        <p:nvPicPr>
          <p:cNvPr id="3" name="Immagine 2" descr="Immagine che contiene stanza, interno, Attrezzature mediche, stanza d'ospedale&#10;&#10;Descrizione generata automaticamente">
            <a:extLst>
              <a:ext uri="{FF2B5EF4-FFF2-40B4-BE49-F238E27FC236}">
                <a16:creationId xmlns:a16="http://schemas.microsoft.com/office/drawing/2014/main" id="{832E8AC8-0CFF-5787-C2FC-8D6AEEF0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3591025"/>
            <a:ext cx="3283267" cy="24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900BB73-7F3B-CFEE-B0C1-1E4E5403B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06" y="168592"/>
            <a:ext cx="2248139" cy="29975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561587E-C3B3-600D-ABBD-9074A3634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6" y="3591025"/>
            <a:ext cx="3283657" cy="24627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37C33E6-3DE5-451A-D957-5B939AA4A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060" y="3544143"/>
            <a:ext cx="3408675" cy="25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1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CB4D8-7089-474C-8F74-5109E944F14F}"/>
              </a:ext>
            </a:extLst>
          </p:cNvPr>
          <p:cNvSpPr txBox="1">
            <a:spLocks/>
          </p:cNvSpPr>
          <p:nvPr/>
        </p:nvSpPr>
        <p:spPr>
          <a:xfrm>
            <a:off x="838200" y="372427"/>
            <a:ext cx="7886700" cy="11477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dirty="0">
                <a:solidFill>
                  <a:srgbClr val="FF0000"/>
                </a:solidFill>
                <a:ea typeface="+mn-ea"/>
                <a:cs typeface="+mn-cs"/>
              </a:rPr>
              <a:t>Vantaggi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93122-236E-6331-1D15-80C5C3C8509A}"/>
              </a:ext>
            </a:extLst>
          </p:cNvPr>
          <p:cNvSpPr txBox="1">
            <a:spLocks/>
          </p:cNvSpPr>
          <p:nvPr/>
        </p:nvSpPr>
        <p:spPr>
          <a:xfrm>
            <a:off x="642938" y="1783398"/>
            <a:ext cx="5262562" cy="35544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sz="2250"/>
          </a:p>
          <a:p>
            <a:pPr>
              <a:defRPr/>
            </a:pPr>
            <a:r>
              <a:rPr lang="it-IT" sz="2250"/>
              <a:t>Presenza di un Tutor con esperienza pluridecennale nel campo della Chirurgia Bariatrica: discussione del caso con indicazioni</a:t>
            </a:r>
          </a:p>
          <a:p>
            <a:pPr>
              <a:defRPr/>
            </a:pPr>
            <a:r>
              <a:rPr lang="it-IT" sz="2250"/>
              <a:t>Inquadramento del paziente non standard e Surgical Planning degli interventi più complessi </a:t>
            </a:r>
          </a:p>
          <a:p>
            <a:pPr>
              <a:defRPr/>
            </a:pPr>
            <a:r>
              <a:rPr lang="it-IT" sz="2250"/>
              <a:t>Applicazione Linee Guida SICOB 2023</a:t>
            </a:r>
          </a:p>
          <a:p>
            <a:pPr>
              <a:defRPr/>
            </a:pPr>
            <a:r>
              <a:rPr lang="it-IT" sz="2250"/>
              <a:t>Standardizzazione della tecnica operatoria </a:t>
            </a:r>
          </a:p>
          <a:p>
            <a:pPr>
              <a:defRPr/>
            </a:pPr>
            <a:r>
              <a:rPr lang="it-IT" sz="2250"/>
              <a:t>Corso pratico con hands-on: acquisizione di nuove skills chirurgiche</a:t>
            </a:r>
          </a:p>
          <a:p>
            <a:pPr>
              <a:defRPr/>
            </a:pPr>
            <a:r>
              <a:rPr lang="it-IT" sz="2250"/>
              <a:t>Pool di interventi chirurgici differenti</a:t>
            </a:r>
          </a:p>
          <a:p>
            <a:pPr>
              <a:defRPr/>
            </a:pPr>
            <a:r>
              <a:rPr lang="it-IT" sz="2250"/>
              <a:t>Attività di follow-up post operatorio e gestione delle eventuali complicanze intraoperatorie post-operatorie</a:t>
            </a:r>
          </a:p>
          <a:p>
            <a:pPr>
              <a:defRPr/>
            </a:pPr>
            <a:r>
              <a:rPr lang="it-IT" sz="2250"/>
              <a:t>Protocolli ERABS applicati sul paziente</a:t>
            </a:r>
          </a:p>
          <a:p>
            <a:pPr>
              <a:defRPr/>
            </a:pPr>
            <a:endParaRPr lang="it-IT" sz="2250" dirty="0"/>
          </a:p>
        </p:txBody>
      </p:sp>
      <p:pic>
        <p:nvPicPr>
          <p:cNvPr id="4" name="Immagine 12">
            <a:extLst>
              <a:ext uri="{FF2B5EF4-FFF2-40B4-BE49-F238E27FC236}">
                <a16:creationId xmlns:a16="http://schemas.microsoft.com/office/drawing/2014/main" id="{35257420-F6AA-5AA8-C124-CE09EEA7B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8" r="15076" b="2"/>
          <a:stretch>
            <a:fillRect/>
          </a:stretch>
        </p:blipFill>
        <p:spPr bwMode="auto">
          <a:xfrm>
            <a:off x="6068395" y="213995"/>
            <a:ext cx="2553522" cy="31007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50908E-93A7-16CB-1904-D2678BD6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849" y="669290"/>
            <a:ext cx="2963048" cy="197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2" descr="Immagine che contiene stanza, Attrezzature mediche, scena, medico&#10;&#10;Descrizione generata automaticamente">
            <a:extLst>
              <a:ext uri="{FF2B5EF4-FFF2-40B4-BE49-F238E27FC236}">
                <a16:creationId xmlns:a16="http://schemas.microsoft.com/office/drawing/2014/main" id="{2F266960-AFE9-43A4-58F3-BE93D572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917" y="3456715"/>
            <a:ext cx="3400980" cy="2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488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AD02F-3300-4104-1453-101BE2B1D47B}"/>
              </a:ext>
            </a:extLst>
          </p:cNvPr>
          <p:cNvSpPr txBox="1">
            <a:spLocks/>
          </p:cNvSpPr>
          <p:nvPr/>
        </p:nvSpPr>
        <p:spPr>
          <a:xfrm>
            <a:off x="1928282" y="188396"/>
            <a:ext cx="7886700" cy="11477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dirty="0">
                <a:solidFill>
                  <a:srgbClr val="FF0000"/>
                </a:solidFill>
                <a:ea typeface="+mn-ea"/>
                <a:cs typeface="+mn-cs"/>
              </a:rPr>
              <a:t>Vantaggi della «Famiglia SICOB»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0CBA8A-98D2-394F-E2C6-83086A74EEE7}"/>
              </a:ext>
            </a:extLst>
          </p:cNvPr>
          <p:cNvSpPr txBox="1">
            <a:spLocks/>
          </p:cNvSpPr>
          <p:nvPr/>
        </p:nvSpPr>
        <p:spPr>
          <a:xfrm>
            <a:off x="431695" y="933569"/>
            <a:ext cx="3158488" cy="22143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600" dirty="0"/>
              <a:t>Rete con altri giovani chirurghi</a:t>
            </a:r>
          </a:p>
          <a:p>
            <a:pPr>
              <a:defRPr/>
            </a:pPr>
            <a:r>
              <a:rPr lang="it-IT" sz="1600" dirty="0"/>
              <a:t>Confronto e condivisione di esperienze con i colleghi</a:t>
            </a:r>
          </a:p>
          <a:p>
            <a:pPr>
              <a:defRPr/>
            </a:pPr>
            <a:r>
              <a:rPr lang="it-IT" sz="1600" dirty="0"/>
              <a:t>Casa SICOB</a:t>
            </a:r>
          </a:p>
          <a:p>
            <a:pPr>
              <a:defRPr/>
            </a:pPr>
            <a:r>
              <a:rPr lang="it-IT" sz="1600" dirty="0"/>
              <a:t>Approfondimento delle conoscenze anche fuori dall’ambito lavorativo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1600" dirty="0"/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A05285EB-9142-EEE8-3323-4C00ADAC6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9" b="19218"/>
          <a:stretch>
            <a:fillRect/>
          </a:stretch>
        </p:blipFill>
        <p:spPr bwMode="auto">
          <a:xfrm>
            <a:off x="7213071" y="1262062"/>
            <a:ext cx="27003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B8597A79-F2D5-5276-B9EE-D9ED28274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26205" y="4696620"/>
            <a:ext cx="14081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080B1712-0173-7866-F11F-49F9C113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0377" y="4696620"/>
            <a:ext cx="14081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E30723D8-7B68-9D1C-3541-CCF6F0CA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/>
          <a:stretch>
            <a:fillRect/>
          </a:stretch>
        </p:blipFill>
        <p:spPr bwMode="auto">
          <a:xfrm rot="5400000">
            <a:off x="3834768" y="3511551"/>
            <a:ext cx="1890713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6">
            <a:extLst>
              <a:ext uri="{FF2B5EF4-FFF2-40B4-BE49-F238E27FC236}">
                <a16:creationId xmlns:a16="http://schemas.microsoft.com/office/drawing/2014/main" id="{6569456E-23C9-73FF-A48E-7BAD0409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6" y="996315"/>
            <a:ext cx="27019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B41CB2F-CE39-D653-5C1E-B03F07E1C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89" y="2687640"/>
            <a:ext cx="2125132" cy="159384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EF01052-C726-03FE-049F-360DFCB46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34" y="3985975"/>
            <a:ext cx="2591118" cy="194333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58CDB1A-A469-1735-658A-9A630019E5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" y="3484564"/>
            <a:ext cx="3509123" cy="263184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3E6F162-64B3-6599-E3E1-15C192BCB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343" y="39052"/>
            <a:ext cx="2118837" cy="141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7C7D11A-1258-5373-7CD1-84A0F5943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01" y="1519912"/>
            <a:ext cx="1798320" cy="23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29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2">
            <a:extLst>
              <a:ext uri="{FF2B5EF4-FFF2-40B4-BE49-F238E27FC236}">
                <a16:creationId xmlns:a16="http://schemas.microsoft.com/office/drawing/2014/main" id="{BBFC19CF-7370-CF8A-E13C-F1EB0277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60" y="156530"/>
            <a:ext cx="5999479" cy="437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51FBF4E-F61A-2521-A5FA-358C21C19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4281805"/>
            <a:ext cx="8275637" cy="189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it-IT" altLang="it-IT" sz="3600" dirty="0">
                <a:latin typeface="Roboto" panose="02000000000000000000" pitchFamily="2" charset="0"/>
              </a:rPr>
              <a:t>«Tell me and I </a:t>
            </a:r>
            <a:r>
              <a:rPr lang="it-IT" altLang="it-IT" sz="3600" dirty="0" err="1">
                <a:latin typeface="Roboto" panose="02000000000000000000" pitchFamily="2" charset="0"/>
              </a:rPr>
              <a:t>forget</a:t>
            </a:r>
            <a:r>
              <a:rPr lang="it-IT" altLang="it-IT" sz="3600" dirty="0">
                <a:latin typeface="Roboto" panose="02000000000000000000" pitchFamily="2" charset="0"/>
              </a:rPr>
              <a:t>, </a:t>
            </a:r>
            <a:r>
              <a:rPr lang="it-IT" altLang="it-IT" sz="3600" dirty="0" err="1">
                <a:latin typeface="Roboto" panose="02000000000000000000" pitchFamily="2" charset="0"/>
              </a:rPr>
              <a:t>teach</a:t>
            </a:r>
            <a:r>
              <a:rPr lang="it-IT" altLang="it-IT" sz="3600" dirty="0">
                <a:latin typeface="Roboto" panose="02000000000000000000" pitchFamily="2" charset="0"/>
              </a:rPr>
              <a:t> me and I </a:t>
            </a:r>
            <a:r>
              <a:rPr lang="it-IT" altLang="it-IT" sz="3600" dirty="0" err="1">
                <a:latin typeface="Roboto" panose="02000000000000000000" pitchFamily="2" charset="0"/>
              </a:rPr>
              <a:t>may</a:t>
            </a:r>
            <a:r>
              <a:rPr lang="it-IT" altLang="it-IT" sz="3600" dirty="0">
                <a:latin typeface="Roboto" panose="02000000000000000000" pitchFamily="2" charset="0"/>
              </a:rPr>
              <a:t> </a:t>
            </a:r>
            <a:r>
              <a:rPr lang="it-IT" altLang="it-IT" sz="3600" dirty="0" err="1">
                <a:latin typeface="Roboto" panose="02000000000000000000" pitchFamily="2" charset="0"/>
              </a:rPr>
              <a:t>remember</a:t>
            </a:r>
            <a:r>
              <a:rPr lang="it-IT" altLang="it-IT" sz="3600" dirty="0">
                <a:latin typeface="Roboto" panose="02000000000000000000" pitchFamily="2" charset="0"/>
              </a:rPr>
              <a:t>, involve me and I </a:t>
            </a:r>
            <a:r>
              <a:rPr lang="it-IT" altLang="it-IT" sz="3600" dirty="0" err="1">
                <a:latin typeface="Roboto" panose="02000000000000000000" pitchFamily="2" charset="0"/>
              </a:rPr>
              <a:t>learn</a:t>
            </a:r>
            <a:r>
              <a:rPr lang="it-IT" altLang="it-IT" sz="3600" dirty="0">
                <a:latin typeface="Roboto" panose="02000000000000000000" pitchFamily="2" charset="0"/>
              </a:rPr>
              <a:t>»</a:t>
            </a:r>
            <a:endParaRPr lang="it-IT" altLang="it-IT" sz="3600" dirty="0"/>
          </a:p>
        </p:txBody>
      </p:sp>
      <p:sp>
        <p:nvSpPr>
          <p:cNvPr id="4" name="Sottotitolo 5">
            <a:extLst>
              <a:ext uri="{FF2B5EF4-FFF2-40B4-BE49-F238E27FC236}">
                <a16:creationId xmlns:a16="http://schemas.microsoft.com/office/drawing/2014/main" id="{6B4E27E1-6480-7499-2DBE-7E0E5994D781}"/>
              </a:ext>
            </a:extLst>
          </p:cNvPr>
          <p:cNvSpPr txBox="1">
            <a:spLocks/>
          </p:cNvSpPr>
          <p:nvPr/>
        </p:nvSpPr>
        <p:spPr>
          <a:xfrm>
            <a:off x="10001250" y="5600701"/>
            <a:ext cx="2586037" cy="277813"/>
          </a:xfrm>
          <a:prstGeom prst="rect">
            <a:avLst/>
          </a:prstGeom>
        </p:spPr>
        <p:txBody>
          <a:bodyPr lIns="68580" tIns="34290" rIns="68580" bIns="3429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2100" dirty="0">
                <a:latin typeface="Roboto" panose="02000000000000000000" pitchFamily="2" charset="0"/>
              </a:rPr>
              <a:t>Benjamin Franklin</a:t>
            </a:r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93095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oconda - Wikipedia">
            <a:extLst>
              <a:ext uri="{FF2B5EF4-FFF2-40B4-BE49-F238E27FC236}">
                <a16:creationId xmlns:a16="http://schemas.microsoft.com/office/drawing/2014/main" id="{0CB43A31-96B1-78D4-E47F-E603C34C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16644"/>
            <a:ext cx="1467425" cy="218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o Letterario “La Tore”, un quadro di Botero il premio per l'edizione  2017 - Elbareport - Quotidiano di informazione online dall'isola d'Elba">
            <a:extLst>
              <a:ext uri="{FF2B5EF4-FFF2-40B4-BE49-F238E27FC236}">
                <a16:creationId xmlns:a16="http://schemas.microsoft.com/office/drawing/2014/main" id="{07491325-1734-DA69-D9F9-672620F7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610" y="4030846"/>
            <a:ext cx="1411555" cy="20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114992F-4C93-E60B-42D6-DB1A5CB05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9204" y="270689"/>
            <a:ext cx="1206500" cy="1676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BD8081-D168-83E9-A48A-1333D6EB226A}"/>
              </a:ext>
            </a:extLst>
          </p:cNvPr>
          <p:cNvSpPr txBox="1"/>
          <p:nvPr/>
        </p:nvSpPr>
        <p:spPr>
          <a:xfrm>
            <a:off x="1850231" y="567062"/>
            <a:ext cx="8735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/>
              <a:t>Formazione in Centri di Eccellenza ad Alto Volume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45A31F-F8CA-CB2E-3161-8114409E4160}"/>
              </a:ext>
            </a:extLst>
          </p:cNvPr>
          <p:cNvSpPr txBox="1"/>
          <p:nvPr/>
        </p:nvSpPr>
        <p:spPr>
          <a:xfrm>
            <a:off x="3036514" y="1448210"/>
            <a:ext cx="603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La formazione specialistica presso Centri ad alto volume permette una adeguata preparazione formativa chirurgica?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C31486-DC7D-9287-09A4-ED2CC77C7D8B}"/>
              </a:ext>
            </a:extLst>
          </p:cNvPr>
          <p:cNvSpPr txBox="1"/>
          <p:nvPr/>
        </p:nvSpPr>
        <p:spPr>
          <a:xfrm>
            <a:off x="2423160" y="1209999"/>
            <a:ext cx="7589520" cy="21831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3F1B537-9CD6-EE08-062E-0708BCA1B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29" y="3886379"/>
            <a:ext cx="3755361" cy="21104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A8620E-C4BF-1568-684E-424AB3799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" y="2952507"/>
            <a:ext cx="2239574" cy="30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1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4593" y="765810"/>
            <a:ext cx="2500631" cy="1574736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5AB75E-2F83-0978-7F66-6623EB171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2942972"/>
            <a:ext cx="4198619" cy="31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518F6E1-804F-7BCB-7617-CE16E28F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401226"/>
            <a:ext cx="8859520" cy="24384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E16111C-9C76-AEA5-F91F-97E9ACE1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0" y="3928110"/>
            <a:ext cx="2971800" cy="215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2A56A90-8159-776D-F220-FE887FFCD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351351"/>
            <a:ext cx="2019300" cy="1003300"/>
          </a:xfrm>
          <a:prstGeom prst="rect">
            <a:avLst/>
          </a:prstGeom>
        </p:spPr>
      </p:pic>
      <p:pic>
        <p:nvPicPr>
          <p:cNvPr id="5" name="Picture 2" descr="Fernando Botero - Biografia dell'artista Colombiano">
            <a:extLst>
              <a:ext uri="{FF2B5EF4-FFF2-40B4-BE49-F238E27FC236}">
                <a16:creationId xmlns:a16="http://schemas.microsoft.com/office/drawing/2014/main" id="{0CC5871C-496A-01A5-0329-761D95C0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927" y="370798"/>
            <a:ext cx="1463495" cy="16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A7F74C-4966-7951-F929-4559B9F0A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25" y="3970020"/>
            <a:ext cx="1206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FF11D4-646A-7DC5-0B7C-8FC9D444D0F5}"/>
              </a:ext>
            </a:extLst>
          </p:cNvPr>
          <p:cNvSpPr txBox="1"/>
          <p:nvPr/>
        </p:nvSpPr>
        <p:spPr>
          <a:xfrm>
            <a:off x="247650" y="1485294"/>
            <a:ext cx="6416040" cy="34163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endParaRPr lang="it-IT" sz="1800" dirty="0">
              <a:effectLst/>
              <a:latin typeface="AdvOT3080b78a"/>
            </a:endParaRPr>
          </a:p>
          <a:p>
            <a:r>
              <a:rPr lang="it-IT" sz="1800" dirty="0">
                <a:effectLst/>
                <a:latin typeface="AdvOT3080b78a"/>
              </a:rPr>
              <a:t>Gennaio 2017 </a:t>
            </a:r>
            <a:r>
              <a:rPr lang="it-IT" dirty="0">
                <a:latin typeface="AdvOT3080b78a"/>
              </a:rPr>
              <a:t>- </a:t>
            </a:r>
            <a:r>
              <a:rPr lang="it-IT" sz="1800" dirty="0">
                <a:effectLst/>
                <a:latin typeface="AdvOT3080b78a"/>
              </a:rPr>
              <a:t>Gennaio 2020</a:t>
            </a:r>
          </a:p>
          <a:p>
            <a:endParaRPr lang="it-IT" sz="1800" dirty="0">
              <a:effectLst/>
              <a:latin typeface="AdvOT3080b78a"/>
            </a:endParaRPr>
          </a:p>
          <a:p>
            <a:endParaRPr lang="it-IT" dirty="0"/>
          </a:p>
          <a:p>
            <a:pPr algn="just"/>
            <a:r>
              <a:rPr lang="it-IT" dirty="0"/>
              <a:t>Procedure eseguite da un Chirurgo </a:t>
            </a:r>
            <a:r>
              <a:rPr lang="it-IT" dirty="0" err="1"/>
              <a:t>Bariatrico</a:t>
            </a:r>
            <a:r>
              <a:rPr lang="it-IT" dirty="0"/>
              <a:t> Esperto o da uno specializzando in Chirurgia Generale in qualità di primo operatore, con un chirurgo esperto in qualità di primo assistente.</a:t>
            </a:r>
            <a:endParaRPr lang="it-IT" dirty="0">
              <a:latin typeface="AdvOT3080b78a"/>
            </a:endParaRPr>
          </a:p>
          <a:p>
            <a:endParaRPr lang="it-IT" dirty="0">
              <a:latin typeface="AdvOT3080b78a"/>
            </a:endParaRPr>
          </a:p>
          <a:p>
            <a:r>
              <a:rPr lang="it-IT" dirty="0"/>
              <a:t>Gli specializzandi coinvolti nello studio 4° anno  e 5° anno di specializzazione</a:t>
            </a:r>
          </a:p>
          <a:p>
            <a:endParaRPr lang="it-IT" dirty="0">
              <a:latin typeface="AdvOT3080b78a"/>
            </a:endParaRPr>
          </a:p>
          <a:p>
            <a:endParaRPr lang="it-IT" dirty="0">
              <a:latin typeface="AdvOT3080b78a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3EA76B0-7123-5864-9593-324CCDEB3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004" y="240541"/>
            <a:ext cx="1911130" cy="5259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4D13D92-56E5-41BB-2B76-1B3B5F122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85" y="149101"/>
            <a:ext cx="2223591" cy="328416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FEB738E-78FA-16D7-02DB-ACF47E6B6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03" y="963038"/>
            <a:ext cx="2223591" cy="373761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CA7EEB5-B544-B4DC-6609-D4378804D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89" y="3429000"/>
            <a:ext cx="2846071" cy="25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8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74C604-88B7-35BB-E579-423BC2F13FA2}"/>
              </a:ext>
            </a:extLst>
          </p:cNvPr>
          <p:cNvSpPr txBox="1"/>
          <p:nvPr/>
        </p:nvSpPr>
        <p:spPr>
          <a:xfrm>
            <a:off x="3209925" y="663479"/>
            <a:ext cx="5772150" cy="175432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AdvOT3080b78a"/>
              </a:rPr>
              <a:t>313 pazienti</a:t>
            </a:r>
          </a:p>
          <a:p>
            <a:r>
              <a:rPr lang="it-IT" sz="1800" dirty="0">
                <a:effectLst/>
                <a:latin typeface="AdvOT3080b78a"/>
              </a:rPr>
              <a:t>94 M (30%) </a:t>
            </a:r>
            <a:r>
              <a:rPr lang="it-IT" dirty="0"/>
              <a:t>- </a:t>
            </a:r>
            <a:r>
              <a:rPr lang="it-IT" sz="1800" dirty="0">
                <a:effectLst/>
                <a:latin typeface="AdvOT3080b78a"/>
              </a:rPr>
              <a:t>219 </a:t>
            </a:r>
            <a:r>
              <a:rPr lang="it-IT" sz="1800" dirty="0" err="1">
                <a:effectLst/>
                <a:latin typeface="AdvOT3080b78a"/>
              </a:rPr>
              <a:t>F</a:t>
            </a:r>
            <a:r>
              <a:rPr lang="it-IT" sz="1800" dirty="0">
                <a:effectLst/>
                <a:latin typeface="AdvOT3080b78a"/>
              </a:rPr>
              <a:t> (70%) </a:t>
            </a:r>
            <a:endParaRPr lang="it-IT" dirty="0"/>
          </a:p>
          <a:p>
            <a:endParaRPr lang="it-IT" sz="1800" dirty="0">
              <a:effectLst/>
              <a:latin typeface="AdvOT3080b78a"/>
            </a:endParaRPr>
          </a:p>
          <a:p>
            <a:r>
              <a:rPr lang="it-IT" sz="1800" dirty="0">
                <a:effectLst/>
                <a:latin typeface="AdvOT3080b78a"/>
              </a:rPr>
              <a:t>Procedure effettuate da Chirurghi </a:t>
            </a:r>
            <a:r>
              <a:rPr lang="it-IT" sz="1800" dirty="0" err="1">
                <a:effectLst/>
                <a:latin typeface="AdvOT3080b78a"/>
              </a:rPr>
              <a:t>Bariatrici</a:t>
            </a:r>
            <a:r>
              <a:rPr lang="it-IT" sz="1800" dirty="0">
                <a:effectLst/>
                <a:latin typeface="AdvOT3080b78a"/>
              </a:rPr>
              <a:t> esperti 228</a:t>
            </a:r>
          </a:p>
          <a:p>
            <a:r>
              <a:rPr lang="it-IT" dirty="0">
                <a:latin typeface="AdvOT3080b78a"/>
              </a:rPr>
              <a:t>Procedure effettuate da Medici in Formazione 85</a:t>
            </a:r>
          </a:p>
          <a:p>
            <a:r>
              <a:rPr lang="it-IT" sz="1800" dirty="0">
                <a:effectLst/>
                <a:latin typeface="AdvOT3080b78a"/>
              </a:rPr>
              <a:t> 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346644-322E-000A-A2A7-7705A4ED4708}"/>
              </a:ext>
            </a:extLst>
          </p:cNvPr>
          <p:cNvSpPr txBox="1"/>
          <p:nvPr/>
        </p:nvSpPr>
        <p:spPr>
          <a:xfrm>
            <a:off x="240030" y="145557"/>
            <a:ext cx="2228850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RISULTATI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DA4F1E-ECD7-7EDD-79F6-59F55242F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0" y="2411422"/>
            <a:ext cx="5772150" cy="30784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9BBCAB3-DA0A-2C06-13A6-60FAEBDAC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44" y="2938870"/>
            <a:ext cx="2306752" cy="2306752"/>
          </a:xfrm>
          <a:prstGeom prst="rect">
            <a:avLst/>
          </a:prstGeom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6A5011-050B-A7CB-49AF-2789E27AA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30" y="2671731"/>
            <a:ext cx="1492675" cy="281817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0CCA3EA-8960-4869-9445-FC5CFB4DF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698" y="2902769"/>
            <a:ext cx="1839753" cy="24530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BE10057-25C6-E91D-D8B6-B7EE22402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9204" y="270689"/>
            <a:ext cx="1206500" cy="16764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BDA5DCE-F5F8-1457-EF1B-6037C69BB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30" y="1011451"/>
            <a:ext cx="1911130" cy="5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3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E568BCE-C9EF-2D9B-5A8C-1214B64E4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408" y="435610"/>
            <a:ext cx="6858000" cy="2374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64B0960-BAA7-2515-129C-55EB918B5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29" y="2114550"/>
            <a:ext cx="4651579" cy="39001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F9C2B2-9D6C-372F-66ED-6EFA662C4AE3}"/>
              </a:ext>
            </a:extLst>
          </p:cNvPr>
          <p:cNvSpPr txBox="1"/>
          <p:nvPr/>
        </p:nvSpPr>
        <p:spPr>
          <a:xfrm>
            <a:off x="228600" y="294147"/>
            <a:ext cx="2228850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RISULTATI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E9A959-2BA9-1D5E-886D-5A19090F17AD}"/>
              </a:ext>
            </a:extLst>
          </p:cNvPr>
          <p:cNvSpPr txBox="1"/>
          <p:nvPr/>
        </p:nvSpPr>
        <p:spPr>
          <a:xfrm>
            <a:off x="4568235" y="3048972"/>
            <a:ext cx="7306627" cy="203132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10 Fistole gastriche diagnosticate nelle prime due settimane postoperatorie </a:t>
            </a:r>
          </a:p>
          <a:p>
            <a:r>
              <a:rPr lang="it-IT" dirty="0"/>
              <a:t>Trattamento: protesi endoscopica.</a:t>
            </a:r>
          </a:p>
          <a:p>
            <a:endParaRPr lang="it-IT" dirty="0"/>
          </a:p>
          <a:p>
            <a:r>
              <a:rPr lang="it-IT" dirty="0"/>
              <a:t>Complicanze che hanno richiesto un </a:t>
            </a:r>
            <a:r>
              <a:rPr lang="it-IT" dirty="0" err="1"/>
              <a:t>reintervento</a:t>
            </a:r>
            <a:r>
              <a:rPr lang="it-IT" dirty="0"/>
              <a:t> chirurgico: </a:t>
            </a:r>
          </a:p>
          <a:p>
            <a:r>
              <a:rPr lang="it-IT" dirty="0"/>
              <a:t>1 sanguinamento dalla linea di sutura (0,3%)</a:t>
            </a:r>
          </a:p>
          <a:p>
            <a:r>
              <a:rPr lang="it-IT" dirty="0"/>
              <a:t>1 occlusione intestinale (0,3%) </a:t>
            </a:r>
          </a:p>
          <a:p>
            <a:r>
              <a:rPr lang="it-IT" dirty="0"/>
              <a:t>1 </a:t>
            </a:r>
            <a:r>
              <a:rPr lang="it-IT" dirty="0" err="1"/>
              <a:t>slippage</a:t>
            </a:r>
            <a:r>
              <a:rPr lang="it-IT" dirty="0"/>
              <a:t> del Ring </a:t>
            </a:r>
            <a:r>
              <a:rPr lang="it-IT" dirty="0" err="1"/>
              <a:t>MiniMizer</a:t>
            </a:r>
            <a:r>
              <a:rPr lang="it-IT" dirty="0"/>
              <a:t>™ (</a:t>
            </a:r>
            <a:r>
              <a:rPr lang="it-IT" dirty="0" err="1"/>
              <a:t>Bariatric</a:t>
            </a:r>
            <a:r>
              <a:rPr lang="it-IT" dirty="0"/>
              <a:t> Solutions International) (0,3%)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F979D17-3331-9CFB-A016-F5D6875A9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732" y="5388609"/>
            <a:ext cx="1911130" cy="5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4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84CC879-274C-5F3A-2627-69BF8EC0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480" y="4217273"/>
            <a:ext cx="1874520" cy="187452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9CBB30-814F-7ACF-67BE-F755754E1446}"/>
              </a:ext>
            </a:extLst>
          </p:cNvPr>
          <p:cNvSpPr txBox="1"/>
          <p:nvPr/>
        </p:nvSpPr>
        <p:spPr>
          <a:xfrm>
            <a:off x="914400" y="800100"/>
            <a:ext cx="901827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coinvolgimento attivo degli specializzandi è sicuro ed efficace.</a:t>
            </a:r>
          </a:p>
          <a:p>
            <a:endParaRPr lang="it-IT" dirty="0"/>
          </a:p>
          <a:p>
            <a:r>
              <a:rPr lang="it-IT" dirty="0"/>
              <a:t> Gli specializzandi in chirurgia generale possono eseguire la LSG in sicurezza in centri di riferimento ad alto volume sotto la supervisione di un chirurgo </a:t>
            </a:r>
            <a:r>
              <a:rPr lang="it-IT" dirty="0" err="1"/>
              <a:t>bariatrico</a:t>
            </a:r>
            <a:r>
              <a:rPr lang="it-IT" dirty="0"/>
              <a:t> esperto.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Il coinvolgimento degli specializzandi non è correlato a un aumento del tasso di eventi avversi, né a risultati subottimali a breve termine. </a:t>
            </a:r>
          </a:p>
          <a:p>
            <a:endParaRPr lang="it-IT" dirty="0"/>
          </a:p>
          <a:p>
            <a:r>
              <a:rPr lang="it-IT" dirty="0"/>
              <a:t>In un'epoca di crescente necessità di chirurghi </a:t>
            </a:r>
            <a:r>
              <a:rPr lang="it-IT" dirty="0" err="1"/>
              <a:t>bariatrici</a:t>
            </a:r>
            <a:r>
              <a:rPr lang="it-IT" dirty="0"/>
              <a:t> competenti, la formazione dovrebbe essere considerata una priorità per tutti gli specializzandi in chirurgia generale, offrendo programmi strutturati nei centri di riferimento, evitando così qualsiasi rischio aggiuntivo per i pazienti affetti da obesità patologica.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4F9D6BF-C3F9-B71E-B956-306486D1C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004" y="240541"/>
            <a:ext cx="1911130" cy="5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mmagine che contiene stanza, Attrezzature mediche, scena, medico&#10;&#10;Descrizione generata automaticamente">
            <a:extLst>
              <a:ext uri="{FF2B5EF4-FFF2-40B4-BE49-F238E27FC236}">
                <a16:creationId xmlns:a16="http://schemas.microsoft.com/office/drawing/2014/main" id="{D340B161-96E3-6C64-CDDF-42125906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8" y="147464"/>
            <a:ext cx="4264832" cy="319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">
            <a:extLst>
              <a:ext uri="{FF2B5EF4-FFF2-40B4-BE49-F238E27FC236}">
                <a16:creationId xmlns:a16="http://schemas.microsoft.com/office/drawing/2014/main" id="{981041B3-049D-DA33-E0FE-AA35BB3F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8938"/>
            <a:ext cx="5079560" cy="338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4" descr="Immagine che contiene stanza, interno, scena, Attrezzature mediche&#10;&#10;Descrizione generata automaticamente">
            <a:extLst>
              <a:ext uri="{FF2B5EF4-FFF2-40B4-BE49-F238E27FC236}">
                <a16:creationId xmlns:a16="http://schemas.microsoft.com/office/drawing/2014/main" id="{7362544A-C011-8C69-7EF0-0953A28D9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7" y="3429000"/>
            <a:ext cx="3286719" cy="246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AB5284-64EC-5430-BF8C-77E9BB451D7A}"/>
              </a:ext>
            </a:extLst>
          </p:cNvPr>
          <p:cNvSpPr txBox="1"/>
          <p:nvPr/>
        </p:nvSpPr>
        <p:spPr>
          <a:xfrm>
            <a:off x="4918710" y="4183380"/>
            <a:ext cx="6522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1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PERCORSO FORMATIVO IN UN CENTRO AD ALTO VOLUME DI CHIRURGIA BARIATRICA E METABOLICA</a:t>
            </a:r>
            <a:endParaRPr lang="it-IT" altLang="it-IT" sz="12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52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2A5C474-5338-5F9D-F584-5D288634F984}"/>
              </a:ext>
            </a:extLst>
          </p:cNvPr>
          <p:cNvSpPr txBox="1">
            <a:spLocks/>
          </p:cNvSpPr>
          <p:nvPr/>
        </p:nvSpPr>
        <p:spPr>
          <a:xfrm>
            <a:off x="1524000" y="204027"/>
            <a:ext cx="9144000" cy="842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altLang="it-IT" sz="3200" dirty="0">
                <a:solidFill>
                  <a:srgbClr val="FF0000"/>
                </a:solidFill>
              </a:rPr>
              <a:t>CENTRO DI ECCELLENZA SICOB </a:t>
            </a:r>
            <a:endParaRPr lang="it-IT" altLang="it-IT" sz="3600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EEE06C-0AAB-69BD-D2D2-73EC2113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377" y="815975"/>
            <a:ext cx="391953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">
            <a:extLst>
              <a:ext uri="{FF2B5EF4-FFF2-40B4-BE49-F238E27FC236}">
                <a16:creationId xmlns:a16="http://schemas.microsoft.com/office/drawing/2014/main" id="{6A7E3A75-EB57-1D1D-F144-7708D318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25" y="308610"/>
            <a:ext cx="3085228" cy="2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2DE9C4-6FAB-D4EB-92A2-FE10A088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3482754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42576D16-22FD-1131-7D10-14134089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14" y="2846738"/>
            <a:ext cx="2331219" cy="310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12599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385</TotalTime>
  <Words>733</Words>
  <Application>Microsoft Macintosh PowerPoint</Application>
  <PresentationFormat>Widescreen</PresentationFormat>
  <Paragraphs>93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AdvOT3080b78a</vt:lpstr>
      <vt:lpstr>Arial</vt:lpstr>
      <vt:lpstr>Calibri</vt:lpstr>
      <vt:lpstr>Comic Sans MS</vt:lpstr>
      <vt:lpstr>Roboto</vt:lpstr>
      <vt:lpstr>Wingdings</vt:lpstr>
      <vt:lpstr>RetrospectVTI</vt:lpstr>
      <vt:lpstr>TRAINING IN HIGH VOLUME CENTERS OF EXCELLENCE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Microsoft Office User</cp:lastModifiedBy>
  <cp:revision>18</cp:revision>
  <dcterms:created xsi:type="dcterms:W3CDTF">2022-02-27T17:36:31Z</dcterms:created>
  <dcterms:modified xsi:type="dcterms:W3CDTF">2025-05-11T09:08:37Z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